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9" r:id="rId5"/>
    <p:sldId id="268" r:id="rId6"/>
    <p:sldId id="267" r:id="rId7"/>
    <p:sldId id="266" r:id="rId8"/>
    <p:sldId id="258" r:id="rId9"/>
    <p:sldId id="272" r:id="rId10"/>
    <p:sldId id="271" r:id="rId11"/>
    <p:sldId id="259" r:id="rId12"/>
    <p:sldId id="260" r:id="rId13"/>
    <p:sldId id="261" r:id="rId14"/>
    <p:sldId id="276" r:id="rId15"/>
    <p:sldId id="275" r:id="rId16"/>
    <p:sldId id="274" r:id="rId17"/>
    <p:sldId id="262" r:id="rId18"/>
    <p:sldId id="273" r:id="rId19"/>
    <p:sldId id="264" r:id="rId20"/>
    <p:sldId id="277" r:id="rId21"/>
    <p:sldId id="263"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4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3955E71-C218-40D5-AD11-8053F605A1EE}"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98182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396642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077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213113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38113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388491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375315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94131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2245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55E71-C218-40D5-AD11-8053F605A1E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27576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55E71-C218-40D5-AD11-8053F605A1E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108742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55E71-C218-40D5-AD11-8053F605A1EE}"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74617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55E71-C218-40D5-AD11-8053F605A1EE}"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7667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55E71-C218-40D5-AD11-8053F605A1EE}"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144546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55E71-C218-40D5-AD11-8053F605A1E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196843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55E71-C218-40D5-AD11-8053F605A1E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CCAC1-E6B6-40B4-8054-6FDC08E7B566}" type="slidenum">
              <a:rPr lang="en-US" smtClean="0"/>
              <a:t>‹#›</a:t>
            </a:fld>
            <a:endParaRPr lang="en-US"/>
          </a:p>
        </p:txBody>
      </p:sp>
    </p:spTree>
    <p:extLst>
      <p:ext uri="{BB962C8B-B14F-4D97-AF65-F5344CB8AC3E}">
        <p14:creationId xmlns:p14="http://schemas.microsoft.com/office/powerpoint/2010/main" val="252011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3955E71-C218-40D5-AD11-8053F605A1EE}" type="datetimeFigureOut">
              <a:rPr lang="en-US" smtClean="0"/>
              <a:t>9/4/2020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FCCAC1-E6B6-40B4-8054-6FDC08E7B566}" type="slidenum">
              <a:rPr lang="en-US" smtClean="0"/>
              <a:t>‹#›</a:t>
            </a:fld>
            <a:endParaRPr lang="en-US"/>
          </a:p>
        </p:txBody>
      </p:sp>
    </p:spTree>
    <p:extLst>
      <p:ext uri="{BB962C8B-B14F-4D97-AF65-F5344CB8AC3E}">
        <p14:creationId xmlns:p14="http://schemas.microsoft.com/office/powerpoint/2010/main" val="20973146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bcregistrar@criminalistics.com" TargetMode="External"/><Relationship Id="rId2" Type="http://schemas.openxmlformats.org/officeDocument/2006/relationships/image" Target="../media/image7.tiff"/><Relationship Id="rId1" Type="http://schemas.openxmlformats.org/officeDocument/2006/relationships/slideLayout" Target="../slideLayouts/slideLayout1.xml"/><Relationship Id="rId4" Type="http://schemas.openxmlformats.org/officeDocument/2006/relationships/hyperlink" Target="mailto:recertification@criminalistics.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xmlns="" id="{6DCB64DE-FB3A-4D83-9241-A0D26824B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A960A6-0811-43FE-A1F4-71684F4D6A93}"/>
              </a:ext>
            </a:extLst>
          </p:cNvPr>
          <p:cNvSpPr>
            <a:spLocks noGrp="1"/>
          </p:cNvSpPr>
          <p:nvPr>
            <p:ph type="ctrTitle"/>
          </p:nvPr>
        </p:nvSpPr>
        <p:spPr>
          <a:xfrm>
            <a:off x="665640" y="4414687"/>
            <a:ext cx="10250013" cy="1233251"/>
          </a:xfrm>
        </p:spPr>
        <p:txBody>
          <a:bodyPr>
            <a:normAutofit/>
          </a:bodyPr>
          <a:lstStyle/>
          <a:p>
            <a:pPr algn="ctr">
              <a:lnSpc>
                <a:spcPct val="90000"/>
              </a:lnSpc>
            </a:pPr>
            <a:r>
              <a:rPr lang="en-US" sz="4100" dirty="0">
                <a:solidFill>
                  <a:srgbClr val="FFFFFF"/>
                </a:solidFill>
              </a:rPr>
              <a:t>How to Complete the Updated Recertification Form</a:t>
            </a:r>
          </a:p>
        </p:txBody>
      </p:sp>
      <p:sp useBgFill="1">
        <p:nvSpPr>
          <p:cNvPr id="22" name="Snip Diagonal Corner Rectangle 6">
            <a:extLst>
              <a:ext uri="{FF2B5EF4-FFF2-40B4-BE49-F238E27FC236}">
                <a16:creationId xmlns:a16="http://schemas.microsoft.com/office/drawing/2014/main" xmlns="" id="{5E94C64B-831C-45FA-B484-591F4D577C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702" y="606367"/>
            <a:ext cx="10948124"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49" y="1105355"/>
            <a:ext cx="9845076" cy="2559720"/>
          </a:xfrm>
          <a:prstGeom prst="rect">
            <a:avLst/>
          </a:prstGeom>
          <a:solidFill>
            <a:schemeClr val="accent3">
              <a:lumMod val="60000"/>
              <a:lumOff val="40000"/>
            </a:schemeClr>
          </a:solidFill>
        </p:spPr>
      </p:pic>
      <p:grpSp>
        <p:nvGrpSpPr>
          <p:cNvPr id="23" name="Group 13">
            <a:extLst>
              <a:ext uri="{FF2B5EF4-FFF2-40B4-BE49-F238E27FC236}">
                <a16:creationId xmlns:a16="http://schemas.microsoft.com/office/drawing/2014/main" xmlns="" id="{AC96E397-7705-43C9-AC81-FA8EF1951D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xmlns="" id="{F3610BCA-0EBE-4357-AAC0-13841E7C54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B60E1E24-3D98-4A53-A3AD-CBD84D94FA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367E51D9-454B-4095-9718-C6B1CDED97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4A8E8BDB-294C-4025-A6C1-2FFDDA36F8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A0D27BDE-F887-4341-B91A-3145A6142E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5905149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0C3B5B2A-7C59-4A5E-B85F-7DBF149E58A1}"/>
              </a:ext>
            </a:extLst>
          </p:cNvPr>
          <p:cNvSpPr txBox="1"/>
          <p:nvPr/>
        </p:nvSpPr>
        <p:spPr>
          <a:xfrm>
            <a:off x="254746" y="335845"/>
            <a:ext cx="3023836" cy="6186309"/>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An additional comments/notes field has been added to each page.  You can use this field to:</a:t>
            </a:r>
          </a:p>
          <a:p>
            <a:pPr marL="285750" indent="-285750">
              <a:buFont typeface="Arial" panose="020B0604020202020204" pitchFamily="34" charset="0"/>
              <a:buChar char="•"/>
            </a:pPr>
            <a:r>
              <a:rPr lang="en-US" dirty="0">
                <a:solidFill>
                  <a:schemeClr val="bg1"/>
                </a:solidFill>
              </a:rPr>
              <a:t>add clarification </a:t>
            </a:r>
          </a:p>
          <a:p>
            <a:pPr marL="285750" indent="-285750">
              <a:buFont typeface="Arial" panose="020B0604020202020204" pitchFamily="34" charset="0"/>
              <a:buChar char="•"/>
            </a:pPr>
            <a:r>
              <a:rPr lang="en-US" dirty="0">
                <a:solidFill>
                  <a:schemeClr val="bg1"/>
                </a:solidFill>
              </a:rPr>
              <a:t>add more activities than you have space for </a:t>
            </a:r>
          </a:p>
          <a:p>
            <a:pPr marL="285750" indent="-285750">
              <a:buFont typeface="Arial" panose="020B0604020202020204" pitchFamily="34" charset="0"/>
              <a:buChar char="•"/>
            </a:pPr>
            <a:r>
              <a:rPr lang="en-US" dirty="0">
                <a:solidFill>
                  <a:schemeClr val="bg1"/>
                </a:solidFill>
              </a:rPr>
              <a:t>NOTE: if you want a particular workshop, seminar, etc. claimed towards more than one specialty</a:t>
            </a:r>
          </a:p>
          <a:p>
            <a:endParaRPr lang="en-US" dirty="0">
              <a:solidFill>
                <a:schemeClr val="bg1"/>
              </a:solidFill>
            </a:endParaRPr>
          </a:p>
          <a:p>
            <a:r>
              <a:rPr lang="en-US" dirty="0">
                <a:solidFill>
                  <a:schemeClr val="bg1"/>
                </a:solidFill>
              </a:rPr>
              <a:t>PLEASE make sure to include all points claimed for a particular activity in the total blocks, even if you note the activity in the additional comments field.</a:t>
            </a:r>
          </a:p>
        </p:txBody>
      </p:sp>
      <p:pic>
        <p:nvPicPr>
          <p:cNvPr id="3" name="Picture 2" descr="A screenshot of a cell phone&#10;&#10;Description automatically generated">
            <a:extLst>
              <a:ext uri="{FF2B5EF4-FFF2-40B4-BE49-F238E27FC236}">
                <a16:creationId xmlns:a16="http://schemas.microsoft.com/office/drawing/2014/main" xmlns="" id="{D58668F1-7489-45D2-8CEE-B201E8458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9" name="Arrow: Left 18">
            <a:extLst>
              <a:ext uri="{FF2B5EF4-FFF2-40B4-BE49-F238E27FC236}">
                <a16:creationId xmlns:a16="http://schemas.microsoft.com/office/drawing/2014/main" xmlns="" id="{76182FA5-3027-4205-B167-24C6357C1744}"/>
              </a:ext>
            </a:extLst>
          </p:cNvPr>
          <p:cNvSpPr/>
          <p:nvPr/>
        </p:nvSpPr>
        <p:spPr>
          <a:xfrm rot="10800000">
            <a:off x="3007374" y="6082457"/>
            <a:ext cx="710153"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51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4DB4ECA-5EE9-4C16-B0D1-839E238C584D}"/>
              </a:ext>
            </a:extLst>
          </p:cNvPr>
          <p:cNvSpPr txBox="1"/>
          <p:nvPr/>
        </p:nvSpPr>
        <p:spPr>
          <a:xfrm>
            <a:off x="550120" y="1452597"/>
            <a:ext cx="2733328" cy="92333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Instructions for Page 3 are similar to pages 1 and 2.</a:t>
            </a:r>
          </a:p>
        </p:txBody>
      </p:sp>
      <p:pic>
        <p:nvPicPr>
          <p:cNvPr id="4" name="Picture 3" descr="A screenshot of a cell phone&#10;&#10;Description automatically generated">
            <a:extLst>
              <a:ext uri="{FF2B5EF4-FFF2-40B4-BE49-F238E27FC236}">
                <a16:creationId xmlns:a16="http://schemas.microsoft.com/office/drawing/2014/main" xmlns="" id="{4078164E-A350-43C6-B9C7-463ABF293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32866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4DB4ECA-5EE9-4C16-B0D1-839E238C584D}"/>
              </a:ext>
            </a:extLst>
          </p:cNvPr>
          <p:cNvSpPr txBox="1"/>
          <p:nvPr/>
        </p:nvSpPr>
        <p:spPr>
          <a:xfrm>
            <a:off x="229610" y="321381"/>
            <a:ext cx="2733328" cy="4801314"/>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Note the block for Unlisted Professional Activities:  If you have an activity that you believe should be included, but is not listed on this form, please note it here with enough information that the Recertification Committee may make a decision.  You may be contacted for further information and/or documentation.</a:t>
            </a:r>
          </a:p>
        </p:txBody>
      </p:sp>
      <p:pic>
        <p:nvPicPr>
          <p:cNvPr id="3" name="Picture 2" descr="A screenshot of a cell phone&#10;&#10;Description automatically generated">
            <a:extLst>
              <a:ext uri="{FF2B5EF4-FFF2-40B4-BE49-F238E27FC236}">
                <a16:creationId xmlns:a16="http://schemas.microsoft.com/office/drawing/2014/main" xmlns="" id="{F89A4CD2-6868-4E37-A251-E2062E4E71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6" name="Arrow: Left 5">
            <a:extLst>
              <a:ext uri="{FF2B5EF4-FFF2-40B4-BE49-F238E27FC236}">
                <a16:creationId xmlns:a16="http://schemas.microsoft.com/office/drawing/2014/main" xmlns="" id="{3105CA74-5561-40AF-8678-248E02582A99}"/>
              </a:ext>
            </a:extLst>
          </p:cNvPr>
          <p:cNvSpPr/>
          <p:nvPr/>
        </p:nvSpPr>
        <p:spPr>
          <a:xfrm rot="11924592">
            <a:off x="2742566" y="4348850"/>
            <a:ext cx="1193334"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51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4DB4ECA-5EE9-4C16-B0D1-839E238C584D}"/>
              </a:ext>
            </a:extLst>
          </p:cNvPr>
          <p:cNvSpPr txBox="1"/>
          <p:nvPr/>
        </p:nvSpPr>
        <p:spPr>
          <a:xfrm>
            <a:off x="389866" y="462783"/>
            <a:ext cx="2733328" cy="5632311"/>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The Declaration Form (09-0612F) has been included with the Recertification Professional Development Report(09-0601F) for convenience. Both forms need completed for claiming points.  If you are submitting points for more than two specialties, you only need to submit one Declaration Form. Manually enter the specialties and points claimed in the last two lines of the table.</a:t>
            </a:r>
          </a:p>
        </p:txBody>
      </p:sp>
      <p:pic>
        <p:nvPicPr>
          <p:cNvPr id="4" name="Picture 3" descr="A screenshot of a cell phone&#10;&#10;Description automatically generated">
            <a:extLst>
              <a:ext uri="{FF2B5EF4-FFF2-40B4-BE49-F238E27FC236}">
                <a16:creationId xmlns:a16="http://schemas.microsoft.com/office/drawing/2014/main" xmlns="" id="{746B249C-ABCB-449C-B120-8FFA53613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99607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xmlns="" id="{746B249C-ABCB-449C-B120-8FFA53613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7" name="TextBox 6">
            <a:extLst>
              <a:ext uri="{FF2B5EF4-FFF2-40B4-BE49-F238E27FC236}">
                <a16:creationId xmlns:a16="http://schemas.microsoft.com/office/drawing/2014/main" xmlns="" id="{3FFA8BA4-6A91-45CF-9DA8-E9979DC72466}"/>
              </a:ext>
            </a:extLst>
          </p:cNvPr>
          <p:cNvSpPr txBox="1"/>
          <p:nvPr/>
        </p:nvSpPr>
        <p:spPr>
          <a:xfrm>
            <a:off x="9285620" y="891403"/>
            <a:ext cx="2733328" cy="92333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The points will automatically tabulate.</a:t>
            </a:r>
          </a:p>
        </p:txBody>
      </p:sp>
      <p:sp>
        <p:nvSpPr>
          <p:cNvPr id="8" name="Arrow: Left 7">
            <a:extLst>
              <a:ext uri="{FF2B5EF4-FFF2-40B4-BE49-F238E27FC236}">
                <a16:creationId xmlns:a16="http://schemas.microsoft.com/office/drawing/2014/main" xmlns="" id="{949A14FA-8E67-43AD-9308-80702D9B7011}"/>
              </a:ext>
            </a:extLst>
          </p:cNvPr>
          <p:cNvSpPr/>
          <p:nvPr/>
        </p:nvSpPr>
        <p:spPr>
          <a:xfrm rot="19208695">
            <a:off x="8041470" y="1755390"/>
            <a:ext cx="1193334"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2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xmlns="" id="{746B249C-ABCB-449C-B120-8FFA53613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9" name="TextBox 8">
            <a:extLst>
              <a:ext uri="{FF2B5EF4-FFF2-40B4-BE49-F238E27FC236}">
                <a16:creationId xmlns:a16="http://schemas.microsoft.com/office/drawing/2014/main" xmlns="" id="{D3CB300F-0F9E-4AC8-901B-0DFD4F9AADD6}"/>
              </a:ext>
            </a:extLst>
          </p:cNvPr>
          <p:cNvSpPr txBox="1"/>
          <p:nvPr/>
        </p:nvSpPr>
        <p:spPr>
          <a:xfrm>
            <a:off x="9351610" y="2505670"/>
            <a:ext cx="2733328" cy="92333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You may request to move points on this form.</a:t>
            </a:r>
          </a:p>
        </p:txBody>
      </p:sp>
      <p:sp>
        <p:nvSpPr>
          <p:cNvPr id="10" name="Arrow: Left 9">
            <a:extLst>
              <a:ext uri="{FF2B5EF4-FFF2-40B4-BE49-F238E27FC236}">
                <a16:creationId xmlns:a16="http://schemas.microsoft.com/office/drawing/2014/main" xmlns="" id="{A588E194-7407-4EA1-A61D-D2D050E1DBD8}"/>
              </a:ext>
            </a:extLst>
          </p:cNvPr>
          <p:cNvSpPr/>
          <p:nvPr/>
        </p:nvSpPr>
        <p:spPr>
          <a:xfrm>
            <a:off x="8368014" y="2852227"/>
            <a:ext cx="984419"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15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xmlns="" id="{746B249C-ABCB-449C-B120-8FFA53613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1" name="TextBox 10">
            <a:extLst>
              <a:ext uri="{FF2B5EF4-FFF2-40B4-BE49-F238E27FC236}">
                <a16:creationId xmlns:a16="http://schemas.microsoft.com/office/drawing/2014/main" xmlns="" id="{6C8DD4D1-E2A6-4E6D-9135-7D2DE5CDFA1B}"/>
              </a:ext>
            </a:extLst>
          </p:cNvPr>
          <p:cNvSpPr txBox="1"/>
          <p:nvPr/>
        </p:nvSpPr>
        <p:spPr>
          <a:xfrm>
            <a:off x="9237069" y="3947237"/>
            <a:ext cx="2950142" cy="2862322"/>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There is NO LONGER a requirement that a supervisor sign your form.  Unless you are a contractor or have intermittent employment, you do NOT need to supply an Employment Verification Form (09-0610F).</a:t>
            </a:r>
          </a:p>
        </p:txBody>
      </p:sp>
      <p:sp>
        <p:nvSpPr>
          <p:cNvPr id="12" name="Arrow: Left 11">
            <a:extLst>
              <a:ext uri="{FF2B5EF4-FFF2-40B4-BE49-F238E27FC236}">
                <a16:creationId xmlns:a16="http://schemas.microsoft.com/office/drawing/2014/main" xmlns="" id="{4122CD50-0B09-4969-913D-D2C897F7E149}"/>
              </a:ext>
            </a:extLst>
          </p:cNvPr>
          <p:cNvSpPr/>
          <p:nvPr/>
        </p:nvSpPr>
        <p:spPr>
          <a:xfrm>
            <a:off x="8150377" y="5378398"/>
            <a:ext cx="984419"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56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xmlns="" id="{A265B820-5A1D-4233-A92B-19A3FEE7B042}"/>
              </a:ext>
            </a:extLst>
          </p:cNvPr>
          <p:cNvSpPr txBox="1"/>
          <p:nvPr/>
        </p:nvSpPr>
        <p:spPr>
          <a:xfrm>
            <a:off x="539932" y="1676400"/>
            <a:ext cx="11192488" cy="4524315"/>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Please note that the following has been added to the Declaration Form for your 2021 submission:</a:t>
            </a:r>
          </a:p>
          <a:p>
            <a:endParaRPr lang="en-US" dirty="0">
              <a:solidFill>
                <a:schemeClr val="bg1"/>
              </a:solidFill>
            </a:endParaRPr>
          </a:p>
          <a:p>
            <a:pPr algn="ctr"/>
            <a:r>
              <a:rPr lang="en-US" b="1" dirty="0">
                <a:solidFill>
                  <a:schemeClr val="bg1"/>
                </a:solidFill>
              </a:rPr>
              <a:t>COVID-19 RESPONSE </a:t>
            </a:r>
          </a:p>
          <a:p>
            <a:r>
              <a:rPr lang="en-US" dirty="0">
                <a:solidFill>
                  <a:schemeClr val="bg1"/>
                </a:solidFill>
              </a:rPr>
              <a:t>The ABC is granting all certificants 10pts for the 2020 recertification year due to the impact of COVID-19 may have had on certificants’ ability to obtain points through training and other forensic skill building activities. These 10 points will default to Section II if no further action is taken and if you have not yet met your required points for your current certification cycle. If you prefer to allocate some of these points elsewhere, please indicate so below. You may move any or all 10 points to Section I. You may move a maximum of 5 points to a Specialty. If you have more than one specialty, you may still only move a maximum of 5 points to be split among your Specialty Sections as you indicate below. </a:t>
            </a:r>
          </a:p>
          <a:p>
            <a:endParaRPr lang="en-US" dirty="0">
              <a:solidFill>
                <a:schemeClr val="bg1"/>
              </a:solidFill>
            </a:endParaRPr>
          </a:p>
          <a:p>
            <a:r>
              <a:rPr lang="en-US" dirty="0">
                <a:solidFill>
                  <a:schemeClr val="bg1"/>
                </a:solidFill>
              </a:rPr>
              <a:t>☐ Please count _____ points towards Section I. </a:t>
            </a:r>
          </a:p>
          <a:p>
            <a:r>
              <a:rPr lang="en-US" dirty="0">
                <a:solidFill>
                  <a:schemeClr val="bg1"/>
                </a:solidFill>
              </a:rPr>
              <a:t>☐ Please count ____ points towards ______________________ specialty. </a:t>
            </a:r>
          </a:p>
          <a:p>
            <a:r>
              <a:rPr lang="en-US" dirty="0">
                <a:solidFill>
                  <a:schemeClr val="bg1"/>
                </a:solidFill>
              </a:rPr>
              <a:t>☐ Please count ____ points towards ______________________ specialty.</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405941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xmlns="" id="{A265B820-5A1D-4233-A92B-19A3FEE7B042}"/>
              </a:ext>
            </a:extLst>
          </p:cNvPr>
          <p:cNvSpPr txBox="1"/>
          <p:nvPr/>
        </p:nvSpPr>
        <p:spPr>
          <a:xfrm>
            <a:off x="616796" y="2295780"/>
            <a:ext cx="11115623" cy="341632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IF YOU ARE REPORTING MORE THAN TWO SPECIALTIES: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You will generally need to complete a second Recertification Professional Development Report.</a:t>
            </a:r>
          </a:p>
          <a:p>
            <a:pPr marL="285750" indent="-285750">
              <a:buFont typeface="Arial" panose="020B0604020202020204" pitchFamily="34" charset="0"/>
              <a:buChar char="•"/>
            </a:pPr>
            <a:r>
              <a:rPr lang="en-US" dirty="0">
                <a:solidFill>
                  <a:schemeClr val="bg1"/>
                </a:solidFill>
              </a:rPr>
              <a:t>Note that the electronically fillable fields may get overwritten if you combine a second form that still has electronically fillable fields.  You will need to print and scan your second form or print to PDF and then attach the second form to the first.</a:t>
            </a:r>
          </a:p>
          <a:p>
            <a:pPr marL="285750" indent="-285750">
              <a:buFont typeface="Arial" panose="020B0604020202020204" pitchFamily="34" charset="0"/>
              <a:buChar char="•"/>
            </a:pPr>
            <a:r>
              <a:rPr lang="en-US" dirty="0">
                <a:solidFill>
                  <a:schemeClr val="bg1"/>
                </a:solidFill>
              </a:rPr>
              <a:t>You only need to complete one Declaration form.</a:t>
            </a:r>
          </a:p>
          <a:p>
            <a:pPr marL="285750" indent="-285750">
              <a:buFont typeface="Arial" panose="020B0604020202020204" pitchFamily="34" charset="0"/>
              <a:buChar char="•"/>
            </a:pPr>
            <a:r>
              <a:rPr lang="en-US" dirty="0">
                <a:solidFill>
                  <a:schemeClr val="bg1"/>
                </a:solidFill>
              </a:rPr>
              <a:t>If you have only a single activity or two that you wish to be counted towards your recertification points in a third specialty, you may note that activity, with the appropriate information, in the additional comments field on the appropriate page.  Make sure you include the points in your declaration page.</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45294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xmlns="" id="{A265B820-5A1D-4233-A92B-19A3FEE7B042}"/>
              </a:ext>
            </a:extLst>
          </p:cNvPr>
          <p:cNvSpPr txBox="1"/>
          <p:nvPr/>
        </p:nvSpPr>
        <p:spPr>
          <a:xfrm>
            <a:off x="616796" y="2295780"/>
            <a:ext cx="11115623" cy="2308324"/>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You may still manually complete the forms, using the same guidance in this presentation.</a:t>
            </a:r>
          </a:p>
          <a:p>
            <a:endParaRPr lang="en-US" dirty="0">
              <a:solidFill>
                <a:schemeClr val="bg1"/>
              </a:solidFill>
            </a:endParaRPr>
          </a:p>
          <a:p>
            <a:r>
              <a:rPr lang="en-US" dirty="0">
                <a:solidFill>
                  <a:schemeClr val="bg1"/>
                </a:solidFill>
              </a:rPr>
              <a:t>While we encourage electronic submission of the forms, you may still mail them to:</a:t>
            </a:r>
          </a:p>
          <a:p>
            <a:endParaRPr lang="en-US" dirty="0">
              <a:solidFill>
                <a:schemeClr val="bg1"/>
              </a:solidFill>
            </a:endParaRPr>
          </a:p>
          <a:p>
            <a:pPr marL="2860675"/>
            <a:r>
              <a:rPr lang="en-US" b="0" i="0" dirty="0">
                <a:solidFill>
                  <a:srgbClr val="000000"/>
                </a:solidFill>
                <a:effectLst/>
                <a:latin typeface="Helvetica" panose="020B0604020202020204" pitchFamily="34" charset="0"/>
              </a:rPr>
              <a:t>ABC Registrar</a:t>
            </a:r>
            <a:r>
              <a:rPr lang="en-US" dirty="0"/>
              <a:t/>
            </a:r>
            <a:br>
              <a:rPr lang="en-US" dirty="0"/>
            </a:br>
            <a:r>
              <a:rPr lang="en-US" b="0" i="0" dirty="0">
                <a:solidFill>
                  <a:srgbClr val="000000"/>
                </a:solidFill>
                <a:effectLst/>
                <a:latin typeface="Helvetica" panose="020B0604020202020204" pitchFamily="34" charset="0"/>
              </a:rPr>
              <a:t>P.O. Box 1358</a:t>
            </a:r>
            <a:r>
              <a:rPr lang="en-US" dirty="0"/>
              <a:t/>
            </a:r>
            <a:br>
              <a:rPr lang="en-US" dirty="0"/>
            </a:br>
            <a:r>
              <a:rPr lang="en-US" b="0" i="0" dirty="0">
                <a:solidFill>
                  <a:srgbClr val="000000"/>
                </a:solidFill>
                <a:effectLst/>
                <a:latin typeface="Helvetica" panose="020B0604020202020204" pitchFamily="34" charset="0"/>
              </a:rPr>
              <a:t>Palmetto, FL 34220</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42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3" name="TextBox 12">
            <a:extLst>
              <a:ext uri="{FF2B5EF4-FFF2-40B4-BE49-F238E27FC236}">
                <a16:creationId xmlns:a16="http://schemas.microsoft.com/office/drawing/2014/main" xmlns="" id="{203D2E9B-DF25-4E0A-94D0-760DC297FA88}"/>
              </a:ext>
            </a:extLst>
          </p:cNvPr>
          <p:cNvSpPr txBox="1"/>
          <p:nvPr/>
        </p:nvSpPr>
        <p:spPr>
          <a:xfrm>
            <a:off x="232263" y="235918"/>
            <a:ext cx="2878582" cy="92333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Make sure to include your name and certificant number.</a:t>
            </a:r>
          </a:p>
        </p:txBody>
      </p:sp>
      <p:sp>
        <p:nvSpPr>
          <p:cNvPr id="31" name="Arrow: Left 30">
            <a:extLst>
              <a:ext uri="{FF2B5EF4-FFF2-40B4-BE49-F238E27FC236}">
                <a16:creationId xmlns:a16="http://schemas.microsoft.com/office/drawing/2014/main" xmlns="" id="{0097B107-0ED1-450A-9D43-3E8B45F5C46A}"/>
              </a:ext>
            </a:extLst>
          </p:cNvPr>
          <p:cNvSpPr/>
          <p:nvPr/>
        </p:nvSpPr>
        <p:spPr>
          <a:xfrm rot="10800000">
            <a:off x="3006623" y="235918"/>
            <a:ext cx="710153"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67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xmlns="" id="{A265B820-5A1D-4233-A92B-19A3FEE7B042}"/>
              </a:ext>
            </a:extLst>
          </p:cNvPr>
          <p:cNvSpPr txBox="1"/>
          <p:nvPr/>
        </p:nvSpPr>
        <p:spPr>
          <a:xfrm>
            <a:off x="616796" y="2664411"/>
            <a:ext cx="11115623" cy="1754326"/>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You must annually sign the Rules of Professional Conduct (09-0001F).  Effective January 1, 2021, these will now be signed electronically on our website.</a:t>
            </a:r>
          </a:p>
          <a:p>
            <a:endParaRPr lang="en-US" dirty="0">
              <a:solidFill>
                <a:schemeClr val="bg1"/>
              </a:solidFill>
            </a:endParaRPr>
          </a:p>
          <a:p>
            <a:r>
              <a:rPr lang="en-US" dirty="0">
                <a:solidFill>
                  <a:schemeClr val="bg1"/>
                </a:solidFill>
              </a:rPr>
              <a:t>A physical signature is required and can be applied using a touch screen or just using your mouse to sign in the field.  </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58092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xmlns="" id="{9810E7A1-8A6C-41D8-A805-D5A64C00B652}"/>
              </a:ext>
            </a:extLst>
          </p:cNvPr>
          <p:cNvSpPr txBox="1"/>
          <p:nvPr/>
        </p:nvSpPr>
        <p:spPr>
          <a:xfrm>
            <a:off x="1566446" y="1521371"/>
            <a:ext cx="8801252" cy="5355312"/>
          </a:xfrm>
          <a:prstGeom prst="rect">
            <a:avLst/>
          </a:prstGeom>
          <a:noFill/>
        </p:spPr>
        <p:txBody>
          <a:bodyPr wrap="square" rtlCol="0">
            <a:spAutoFit/>
          </a:bodyPr>
          <a:lstStyle/>
          <a:p>
            <a:r>
              <a:rPr lang="en-US" dirty="0"/>
              <a:t>We value our certificants.  We have worked to make the recertification process clearer, cleaner, and more user-friendly.</a:t>
            </a:r>
          </a:p>
          <a:p>
            <a:endParaRPr lang="en-US" dirty="0"/>
          </a:p>
          <a:p>
            <a:r>
              <a:rPr lang="en-US" dirty="0"/>
              <a:t>For the immediate future, the electronic submission process will include only the submission of the fillable .PDF document (seen in this presentation).  We have discontinued the use of the electronic form.</a:t>
            </a:r>
          </a:p>
          <a:p>
            <a:endParaRPr lang="en-US" dirty="0"/>
          </a:p>
          <a:p>
            <a:r>
              <a:rPr lang="en-US" dirty="0"/>
              <a:t>As we continue to improve our processes, we may be including surveys at the end of the recertification submission. We encourage you to use this opportunity to provide feedback.  </a:t>
            </a:r>
          </a:p>
          <a:p>
            <a:endParaRPr lang="en-US" dirty="0"/>
          </a:p>
          <a:p>
            <a:r>
              <a:rPr lang="en-US" dirty="0"/>
              <a:t>Additionally, customer satisfaction surveys will be included in the submission of your Rules of Professional Conduct.  The surveys will also be available on our website, for those who choose to mail in their packets.</a:t>
            </a:r>
          </a:p>
          <a:p>
            <a:endParaRPr lang="en-US" dirty="0"/>
          </a:p>
          <a:p>
            <a:r>
              <a:rPr lang="en-US" dirty="0"/>
              <a:t>If you have further questions, you may contact:</a:t>
            </a:r>
          </a:p>
          <a:p>
            <a:r>
              <a:rPr lang="en-US" dirty="0"/>
              <a:t>Registrar:  </a:t>
            </a:r>
            <a:r>
              <a:rPr lang="en-US" dirty="0">
                <a:hlinkClick r:id="rId3"/>
              </a:rPr>
              <a:t>abcregistrar@criminalistics.com</a:t>
            </a:r>
            <a:endParaRPr lang="en-US" dirty="0"/>
          </a:p>
          <a:p>
            <a:r>
              <a:rPr lang="en-US" dirty="0" err="1"/>
              <a:t>Recertifcation</a:t>
            </a:r>
            <a:r>
              <a:rPr lang="en-US" dirty="0"/>
              <a:t> Liaison:  </a:t>
            </a:r>
            <a:r>
              <a:rPr lang="en-US" dirty="0">
                <a:hlinkClick r:id="rId4"/>
              </a:rPr>
              <a:t>recertification@criminalistics.com</a:t>
            </a:r>
            <a:endParaRPr lang="en-US" dirty="0"/>
          </a:p>
          <a:p>
            <a:endParaRPr lang="en-US" dirty="0"/>
          </a:p>
        </p:txBody>
      </p:sp>
    </p:spTree>
    <p:extLst>
      <p:ext uri="{BB962C8B-B14F-4D97-AF65-F5344CB8AC3E}">
        <p14:creationId xmlns:p14="http://schemas.microsoft.com/office/powerpoint/2010/main" val="177152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9C191818-5858-40A7-A2B7-9E3BD122A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345777"/>
            <a:ext cx="4004489" cy="1041167"/>
          </a:xfrm>
          <a:prstGeom prst="rect">
            <a:avLst/>
          </a:prstGeom>
          <a:solidFill>
            <a:schemeClr val="accent3">
              <a:lumMod val="60000"/>
              <a:lumOff val="40000"/>
            </a:schemeClr>
          </a:solidFill>
          <a:ln w="15875">
            <a:solidFill>
              <a:srgbClr val="FFFFFF">
                <a:alpha val="40000"/>
              </a:srgbClr>
            </a:solidFill>
          </a:ln>
          <a:effectLst>
            <a:innerShdw blurRad="57150" dist="38100" dir="14460000">
              <a:prstClr val="black">
                <a:alpha val="70000"/>
              </a:prstClr>
            </a:innerShdw>
          </a:effectLst>
        </p:spPr>
      </p:pic>
      <p:grpSp>
        <p:nvGrpSpPr>
          <p:cNvPr id="26" name="Group 25">
            <a:extLst>
              <a:ext uri="{FF2B5EF4-FFF2-40B4-BE49-F238E27FC236}">
                <a16:creationId xmlns:a16="http://schemas.microsoft.com/office/drawing/2014/main" xmlns=""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xmlns=""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xmlns="" id="{6485DA02-D881-4160-86CE-F4053573934D}"/>
              </a:ext>
            </a:extLst>
          </p:cNvPr>
          <p:cNvSpPr/>
          <p:nvPr/>
        </p:nvSpPr>
        <p:spPr>
          <a:xfrm>
            <a:off x="2212749" y="2184681"/>
            <a:ext cx="6650718" cy="2800767"/>
          </a:xfrm>
          <a:prstGeom prst="rect">
            <a:avLst/>
          </a:prstGeom>
          <a:noFill/>
        </p:spPr>
        <p:txBody>
          <a:bodyPr wrap="square" lIns="91440" tIns="45720" rIns="91440" bIns="45720">
            <a:spAutoFit/>
          </a:bodyPr>
          <a:lstStyle/>
          <a:p>
            <a:pPr algn="ctr"/>
            <a:r>
              <a:rPr lang="en-US" sz="8800" dirty="0">
                <a:ln w="0"/>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274156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8" name="TextBox 17">
            <a:extLst>
              <a:ext uri="{FF2B5EF4-FFF2-40B4-BE49-F238E27FC236}">
                <a16:creationId xmlns:a16="http://schemas.microsoft.com/office/drawing/2014/main" xmlns="" id="{84DB4ECA-5EE9-4C16-B0D1-839E238C584D}"/>
              </a:ext>
            </a:extLst>
          </p:cNvPr>
          <p:cNvSpPr txBox="1"/>
          <p:nvPr/>
        </p:nvSpPr>
        <p:spPr>
          <a:xfrm>
            <a:off x="9274028" y="135497"/>
            <a:ext cx="2733328" cy="4247317"/>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Note the dropdown options for specialty columns.  Select the specialty you wish to claim points for and claim those specialty points in the same column throughout the form.  If you have more than two specialties in which you are claiming points, you will need to complete a second form.</a:t>
            </a:r>
          </a:p>
        </p:txBody>
      </p:sp>
      <p:sp>
        <p:nvSpPr>
          <p:cNvPr id="25" name="Arrow: Left 24">
            <a:extLst>
              <a:ext uri="{FF2B5EF4-FFF2-40B4-BE49-F238E27FC236}">
                <a16:creationId xmlns:a16="http://schemas.microsoft.com/office/drawing/2014/main" xmlns="" id="{E7F7A08A-9D65-4BFE-B3EB-007D500FA5FA}"/>
              </a:ext>
            </a:extLst>
          </p:cNvPr>
          <p:cNvSpPr/>
          <p:nvPr/>
        </p:nvSpPr>
        <p:spPr>
          <a:xfrm>
            <a:off x="8563875" y="697583"/>
            <a:ext cx="710153" cy="48076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55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4" name="TextBox 13">
            <a:extLst>
              <a:ext uri="{FF2B5EF4-FFF2-40B4-BE49-F238E27FC236}">
                <a16:creationId xmlns:a16="http://schemas.microsoft.com/office/drawing/2014/main" xmlns="" id="{5E4C706F-6D91-4221-9A5E-F31B6DDAEAAB}"/>
              </a:ext>
            </a:extLst>
          </p:cNvPr>
          <p:cNvSpPr txBox="1"/>
          <p:nvPr/>
        </p:nvSpPr>
        <p:spPr>
          <a:xfrm>
            <a:off x="149327" y="1413426"/>
            <a:ext cx="3053840" cy="1754326"/>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You will need to refer to the Point Structure Document (09-0608S) for clarification on activities and expected supporting documentation.</a:t>
            </a:r>
          </a:p>
        </p:txBody>
      </p:sp>
    </p:spTree>
    <p:extLst>
      <p:ext uri="{BB962C8B-B14F-4D97-AF65-F5344CB8AC3E}">
        <p14:creationId xmlns:p14="http://schemas.microsoft.com/office/powerpoint/2010/main" val="393278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0" name="TextBox 9">
            <a:extLst>
              <a:ext uri="{FF2B5EF4-FFF2-40B4-BE49-F238E27FC236}">
                <a16:creationId xmlns:a16="http://schemas.microsoft.com/office/drawing/2014/main" xmlns="" id="{D891B006-9022-4D6B-B93D-7BC597426E98}"/>
              </a:ext>
            </a:extLst>
          </p:cNvPr>
          <p:cNvSpPr txBox="1"/>
          <p:nvPr/>
        </p:nvSpPr>
        <p:spPr>
          <a:xfrm>
            <a:off x="37930" y="3364581"/>
            <a:ext cx="3337089" cy="1477328"/>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The forms have been combined so you may claim general recertification and specialty points on the same document.</a:t>
            </a:r>
          </a:p>
        </p:txBody>
      </p:sp>
    </p:spTree>
    <p:extLst>
      <p:ext uri="{BB962C8B-B14F-4D97-AF65-F5344CB8AC3E}">
        <p14:creationId xmlns:p14="http://schemas.microsoft.com/office/powerpoint/2010/main" val="226722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22" name="TextBox 21">
            <a:extLst>
              <a:ext uri="{FF2B5EF4-FFF2-40B4-BE49-F238E27FC236}">
                <a16:creationId xmlns:a16="http://schemas.microsoft.com/office/drawing/2014/main" xmlns="" id="{0C3B5B2A-7C59-4A5E-B85F-7DBF149E58A1}"/>
              </a:ext>
            </a:extLst>
          </p:cNvPr>
          <p:cNvSpPr txBox="1"/>
          <p:nvPr/>
        </p:nvSpPr>
        <p:spPr>
          <a:xfrm>
            <a:off x="87009" y="5082636"/>
            <a:ext cx="3023836" cy="1754326"/>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The text boxes have been left open for free-form text.  Please make sure to include the requested information on the form.</a:t>
            </a:r>
          </a:p>
        </p:txBody>
      </p:sp>
      <p:sp>
        <p:nvSpPr>
          <p:cNvPr id="29" name="Arrow: Left 28">
            <a:extLst>
              <a:ext uri="{FF2B5EF4-FFF2-40B4-BE49-F238E27FC236}">
                <a16:creationId xmlns:a16="http://schemas.microsoft.com/office/drawing/2014/main" xmlns="" id="{820E8395-B84E-454E-8431-80B64C37FAF3}"/>
              </a:ext>
            </a:extLst>
          </p:cNvPr>
          <p:cNvSpPr/>
          <p:nvPr/>
        </p:nvSpPr>
        <p:spPr>
          <a:xfrm rot="9656121">
            <a:off x="2941517" y="5363239"/>
            <a:ext cx="867004" cy="507821"/>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91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1FA56711-5BC5-4F7E-ABA8-28A2E4D2B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20" name="TextBox 19">
            <a:extLst>
              <a:ext uri="{FF2B5EF4-FFF2-40B4-BE49-F238E27FC236}">
                <a16:creationId xmlns:a16="http://schemas.microsoft.com/office/drawing/2014/main" xmlns="" id="{A270EAAB-FDF1-4C77-86A2-3FE4960C0E44}"/>
              </a:ext>
            </a:extLst>
          </p:cNvPr>
          <p:cNvSpPr txBox="1"/>
          <p:nvPr/>
        </p:nvSpPr>
        <p:spPr>
          <a:xfrm>
            <a:off x="9185377" y="5402508"/>
            <a:ext cx="2775372" cy="1200329"/>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Note that you cannot claim points in a particular section if the box is grayed out.</a:t>
            </a:r>
          </a:p>
        </p:txBody>
      </p:sp>
    </p:spTree>
    <p:extLst>
      <p:ext uri="{BB962C8B-B14F-4D97-AF65-F5344CB8AC3E}">
        <p14:creationId xmlns:p14="http://schemas.microsoft.com/office/powerpoint/2010/main" val="73334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D58668F1-7489-45D2-8CEE-B201E8458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17" name="TextBox 16">
            <a:extLst>
              <a:ext uri="{FF2B5EF4-FFF2-40B4-BE49-F238E27FC236}">
                <a16:creationId xmlns:a16="http://schemas.microsoft.com/office/drawing/2014/main" xmlns="" id="{A10FADDA-32F0-4069-A8E6-365ED9065D67}"/>
              </a:ext>
            </a:extLst>
          </p:cNvPr>
          <p:cNvSpPr txBox="1"/>
          <p:nvPr/>
        </p:nvSpPr>
        <p:spPr>
          <a:xfrm>
            <a:off x="3979904" y="377843"/>
            <a:ext cx="3023836" cy="923330"/>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Claim total points per section per activity in these blocks.</a:t>
            </a:r>
          </a:p>
        </p:txBody>
      </p:sp>
      <p:sp>
        <p:nvSpPr>
          <p:cNvPr id="23" name="Arrow: Left 22">
            <a:extLst>
              <a:ext uri="{FF2B5EF4-FFF2-40B4-BE49-F238E27FC236}">
                <a16:creationId xmlns:a16="http://schemas.microsoft.com/office/drawing/2014/main" xmlns="" id="{B7DA0798-5765-467C-BFD2-A7DB173AF149}"/>
              </a:ext>
            </a:extLst>
          </p:cNvPr>
          <p:cNvSpPr/>
          <p:nvPr/>
        </p:nvSpPr>
        <p:spPr>
          <a:xfrm rot="10800000">
            <a:off x="6522709" y="740293"/>
            <a:ext cx="710153"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20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84DB4ECA-5EE9-4C16-B0D1-839E238C584D}"/>
              </a:ext>
            </a:extLst>
          </p:cNvPr>
          <p:cNvSpPr txBox="1"/>
          <p:nvPr/>
        </p:nvSpPr>
        <p:spPr>
          <a:xfrm>
            <a:off x="9203926" y="1235780"/>
            <a:ext cx="2733328" cy="3693319"/>
          </a:xfrm>
          <a:prstGeom prst="rect">
            <a:avLst/>
          </a:prstGeom>
          <a:solidFill>
            <a:schemeClr val="bg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For some areas, we have included a table for you to complete.  In this table you will need to select which section you choose to apply the points to.  You will need to manually tabulate the total points per section per activity and enter the total in the blocks provided.</a:t>
            </a:r>
          </a:p>
        </p:txBody>
      </p:sp>
      <p:pic>
        <p:nvPicPr>
          <p:cNvPr id="3" name="Picture 2" descr="A screenshot of a cell phone&#10;&#10;Description automatically generated">
            <a:extLst>
              <a:ext uri="{FF2B5EF4-FFF2-40B4-BE49-F238E27FC236}">
                <a16:creationId xmlns:a16="http://schemas.microsoft.com/office/drawing/2014/main" xmlns="" id="{D58668F1-7489-45D2-8CEE-B201E8458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21" name="Arrow: Left 20">
            <a:extLst>
              <a:ext uri="{FF2B5EF4-FFF2-40B4-BE49-F238E27FC236}">
                <a16:creationId xmlns:a16="http://schemas.microsoft.com/office/drawing/2014/main" xmlns="" id="{917582F5-C37A-4319-A508-EAFE0823AB61}"/>
              </a:ext>
            </a:extLst>
          </p:cNvPr>
          <p:cNvSpPr/>
          <p:nvPr/>
        </p:nvSpPr>
        <p:spPr>
          <a:xfrm>
            <a:off x="8619728" y="3209150"/>
            <a:ext cx="710153" cy="439697"/>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6546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66</TotalTime>
  <Words>1022</Words>
  <Application>Microsoft Office PowerPoint</Application>
  <PresentationFormat>Widescreen</PresentationFormat>
  <Paragraphs>55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Helvetica</vt:lpstr>
      <vt:lpstr>Wingdings 3</vt:lpstr>
      <vt:lpstr>Slice</vt:lpstr>
      <vt:lpstr>How to Complete the Updated Recertification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Complete the Updated Recertification Form</dc:title>
  <dc:creator>Gretchen Lajoie</dc:creator>
  <cp:lastModifiedBy>Microsoft account</cp:lastModifiedBy>
  <cp:revision>9</cp:revision>
  <dcterms:created xsi:type="dcterms:W3CDTF">2020-07-07T14:34:57Z</dcterms:created>
  <dcterms:modified xsi:type="dcterms:W3CDTF">2020-09-04T17:07:19Z</dcterms:modified>
</cp:coreProperties>
</file>